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6" r:id="rId6"/>
    <p:sldId id="267" r:id="rId7"/>
    <p:sldId id="260" r:id="rId8"/>
    <p:sldId id="261" r:id="rId9"/>
    <p:sldId id="262" r:id="rId10"/>
    <p:sldId id="263" r:id="rId11"/>
    <p:sldId id="264"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84"/>
    <p:restoredTop sz="94690"/>
  </p:normalViewPr>
  <p:slideViewPr>
    <p:cSldViewPr snapToGrid="0" snapToObjects="1">
      <p:cViewPr varScale="1">
        <p:scale>
          <a:sx n="103" d="100"/>
          <a:sy n="103" d="100"/>
        </p:scale>
        <p:origin x="192" y="6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139273-C524-7A4C-B661-05D3945B21BE}" type="datetimeFigureOut">
              <a:rPr lang="en-US" smtClean="0"/>
              <a:t>7/24/19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99BF9-5F37-D645-88B7-D98768A8462E}" type="slidenum">
              <a:rPr lang="en-US" smtClean="0"/>
              <a:t>‹#›</a:t>
            </a:fld>
            <a:endParaRPr lang="en-US"/>
          </a:p>
        </p:txBody>
      </p:sp>
    </p:spTree>
    <p:extLst>
      <p:ext uri="{BB962C8B-B14F-4D97-AF65-F5344CB8AC3E}">
        <p14:creationId xmlns:p14="http://schemas.microsoft.com/office/powerpoint/2010/main" val="2091637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7/24/19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7/24/19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7/24/19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7/24/19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7/24/19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7/24/19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7/24/19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7/24/19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7/24/19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 Id="rId4"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526C9-3FFF-CD4D-9B92-B4E5678A1FEB}"/>
              </a:ext>
            </a:extLst>
          </p:cNvPr>
          <p:cNvSpPr>
            <a:spLocks noGrp="1"/>
          </p:cNvSpPr>
          <p:nvPr>
            <p:ph type="ctrTitle"/>
          </p:nvPr>
        </p:nvSpPr>
        <p:spPr>
          <a:xfrm>
            <a:off x="1915125" y="2507998"/>
            <a:ext cx="8361229" cy="1125551"/>
          </a:xfrm>
        </p:spPr>
        <p:txBody>
          <a:bodyPr/>
          <a:lstStyle/>
          <a:p>
            <a:r>
              <a:rPr lang="en-US" dirty="0"/>
              <a:t>PRESERVATION</a:t>
            </a:r>
          </a:p>
        </p:txBody>
      </p:sp>
      <p:sp>
        <p:nvSpPr>
          <p:cNvPr id="3" name="Subtitle 2">
            <a:extLst>
              <a:ext uri="{FF2B5EF4-FFF2-40B4-BE49-F238E27FC236}">
                <a16:creationId xmlns:a16="http://schemas.microsoft.com/office/drawing/2014/main" id="{0D20521E-610F-2742-81C6-5C6E8BC8165D}"/>
              </a:ext>
            </a:extLst>
          </p:cNvPr>
          <p:cNvSpPr>
            <a:spLocks noGrp="1"/>
          </p:cNvSpPr>
          <p:nvPr>
            <p:ph type="subTitle" idx="1"/>
          </p:nvPr>
        </p:nvSpPr>
        <p:spPr>
          <a:xfrm>
            <a:off x="2679904" y="3633549"/>
            <a:ext cx="6831673" cy="1086237"/>
          </a:xfrm>
        </p:spPr>
        <p:txBody>
          <a:bodyPr/>
          <a:lstStyle/>
          <a:p>
            <a:r>
              <a:rPr lang="en-US" dirty="0"/>
              <a:t>Food Manufacture Unit</a:t>
            </a:r>
          </a:p>
          <a:p>
            <a:r>
              <a:rPr lang="en-US" dirty="0"/>
              <a:t>Year 12 Food &amp; Technology</a:t>
            </a:r>
          </a:p>
        </p:txBody>
      </p:sp>
      <p:sp>
        <p:nvSpPr>
          <p:cNvPr id="4" name="TextBox 3"/>
          <p:cNvSpPr txBox="1"/>
          <p:nvPr/>
        </p:nvSpPr>
        <p:spPr>
          <a:xfrm>
            <a:off x="1039906" y="5429838"/>
            <a:ext cx="6149787" cy="830997"/>
          </a:xfrm>
          <a:prstGeom prst="rect">
            <a:avLst/>
          </a:prstGeom>
          <a:noFill/>
        </p:spPr>
        <p:txBody>
          <a:bodyPr wrap="square" rtlCol="0">
            <a:spAutoFit/>
          </a:bodyPr>
          <a:lstStyle/>
          <a:p>
            <a:r>
              <a:rPr lang="en-US" sz="2400" b="1" dirty="0">
                <a:solidFill>
                  <a:srgbClr val="FF0000"/>
                </a:solidFill>
              </a:rPr>
              <a:t>PRESERVATION: </a:t>
            </a:r>
            <a:r>
              <a:rPr lang="en-US" sz="2400" dirty="0"/>
              <a:t>The processing of food to eliminate conditions that cause food spoilage</a:t>
            </a:r>
          </a:p>
        </p:txBody>
      </p:sp>
    </p:spTree>
    <p:extLst>
      <p:ext uri="{BB962C8B-B14F-4D97-AF65-F5344CB8AC3E}">
        <p14:creationId xmlns:p14="http://schemas.microsoft.com/office/powerpoint/2010/main" val="178742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7E726-45C0-9B40-BAB5-24D6C531A7D2}"/>
              </a:ext>
            </a:extLst>
          </p:cNvPr>
          <p:cNvSpPr>
            <a:spLocks noGrp="1"/>
          </p:cNvSpPr>
          <p:nvPr>
            <p:ph type="title"/>
          </p:nvPr>
        </p:nvSpPr>
        <p:spPr>
          <a:xfrm>
            <a:off x="921896" y="247650"/>
            <a:ext cx="9601200" cy="1485900"/>
          </a:xfrm>
        </p:spPr>
        <p:txBody>
          <a:bodyPr/>
          <a:lstStyle/>
          <a:p>
            <a:r>
              <a:rPr lang="en-US" dirty="0"/>
              <a:t>Pasteurizing </a:t>
            </a:r>
          </a:p>
        </p:txBody>
      </p:sp>
      <p:sp>
        <p:nvSpPr>
          <p:cNvPr id="3" name="Content Placeholder 2">
            <a:extLst>
              <a:ext uri="{FF2B5EF4-FFF2-40B4-BE49-F238E27FC236}">
                <a16:creationId xmlns:a16="http://schemas.microsoft.com/office/drawing/2014/main" id="{AB7ABCA9-629F-E04C-AFEC-127059A1438A}"/>
              </a:ext>
            </a:extLst>
          </p:cNvPr>
          <p:cNvSpPr>
            <a:spLocks noGrp="1"/>
          </p:cNvSpPr>
          <p:nvPr>
            <p:ph idx="1"/>
          </p:nvPr>
        </p:nvSpPr>
        <p:spPr>
          <a:xfrm>
            <a:off x="921896" y="1039091"/>
            <a:ext cx="11025264" cy="4281054"/>
          </a:xfrm>
        </p:spPr>
        <p:txBody>
          <a:bodyPr>
            <a:normAutofit fontScale="92500" lnSpcReduction="20000"/>
          </a:bodyPr>
          <a:lstStyle/>
          <a:p>
            <a:r>
              <a:rPr lang="en-US" dirty="0"/>
              <a:t>Examples of foods: milk and fruit juice</a:t>
            </a:r>
          </a:p>
          <a:p>
            <a:r>
              <a:rPr lang="en-US" dirty="0"/>
              <a:t>Pasteurization is a preservation process where food and liquids are exposed to a high temperature, usually more than 60 degrees Celsius and less than 95 degrees Celsius, to eliminate pathogens and enzymes, and to extend the shelf life of the product. </a:t>
            </a:r>
          </a:p>
          <a:p>
            <a:r>
              <a:rPr lang="en-US" dirty="0"/>
              <a:t>Methods: </a:t>
            </a:r>
          </a:p>
          <a:p>
            <a:pPr lvl="1"/>
            <a:r>
              <a:rPr lang="en-US" b="1" dirty="0"/>
              <a:t>Holder Process: </a:t>
            </a:r>
            <a:r>
              <a:rPr lang="en-US" dirty="0"/>
              <a:t>heated to 65 degrees Celsius and held for 30 minutes </a:t>
            </a:r>
          </a:p>
          <a:p>
            <a:pPr lvl="1"/>
            <a:r>
              <a:rPr lang="en-US" b="1" dirty="0"/>
              <a:t>High temperature/Short time (HT/ST): </a:t>
            </a:r>
            <a:r>
              <a:rPr lang="en-US" dirty="0"/>
              <a:t>heated to 72 degrees Celsius and held for 15 seconds </a:t>
            </a:r>
            <a:r>
              <a:rPr lang="en-US" b="1" dirty="0"/>
              <a:t>(MOST COMMON METHOD)</a:t>
            </a:r>
          </a:p>
          <a:p>
            <a:pPr lvl="1"/>
            <a:r>
              <a:rPr lang="en-US" b="1" dirty="0"/>
              <a:t>Ultra Heat Treatment (UHT): </a:t>
            </a:r>
            <a:r>
              <a:rPr lang="en-US" dirty="0"/>
              <a:t>process used to preserve milk to extend shelf life, as it does not require refrigeration for storage until after opening. Milk is heated to 140 degrees Celsius and held for 3-5 seconds </a:t>
            </a:r>
            <a:endParaRPr lang="en-US" b="1" dirty="0"/>
          </a:p>
          <a:p>
            <a:r>
              <a:rPr lang="en-US" dirty="0"/>
              <a:t>Pasteurizing involves the following preservation principle: </a:t>
            </a:r>
          </a:p>
          <a:p>
            <a:pPr lvl="1"/>
            <a:r>
              <a:rPr lang="en-US" b="1" dirty="0"/>
              <a:t>The control of temperature </a:t>
            </a:r>
            <a:r>
              <a:rPr lang="en-US" dirty="0"/>
              <a:t>to eliminate pathogens and deactivate organisms and enzymes that cause food spoilage.</a:t>
            </a:r>
            <a:endParaRPr lang="en-US" b="1" dirty="0"/>
          </a:p>
          <a:p>
            <a:endParaRPr lang="en-US" dirty="0"/>
          </a:p>
          <a:p>
            <a:endParaRPr lang="en-US" dirty="0"/>
          </a:p>
        </p:txBody>
      </p:sp>
      <p:pic>
        <p:nvPicPr>
          <p:cNvPr id="4" name="Picture 3">
            <a:extLst>
              <a:ext uri="{FF2B5EF4-FFF2-40B4-BE49-F238E27FC236}">
                <a16:creationId xmlns:a16="http://schemas.microsoft.com/office/drawing/2014/main" id="{C71E490D-2B11-4249-BA8B-BF73C58F1A5D}"/>
              </a:ext>
            </a:extLst>
          </p:cNvPr>
          <p:cNvPicPr>
            <a:picLocks noChangeAspect="1"/>
          </p:cNvPicPr>
          <p:nvPr/>
        </p:nvPicPr>
        <p:blipFill>
          <a:blip r:embed="rId2"/>
          <a:stretch>
            <a:fillRect/>
          </a:stretch>
        </p:blipFill>
        <p:spPr>
          <a:xfrm>
            <a:off x="921895" y="5133109"/>
            <a:ext cx="5174105" cy="1670552"/>
          </a:xfrm>
          <a:prstGeom prst="rect">
            <a:avLst/>
          </a:prstGeom>
        </p:spPr>
      </p:pic>
      <p:pic>
        <p:nvPicPr>
          <p:cNvPr id="5" name="Picture 4">
            <a:extLst>
              <a:ext uri="{FF2B5EF4-FFF2-40B4-BE49-F238E27FC236}">
                <a16:creationId xmlns:a16="http://schemas.microsoft.com/office/drawing/2014/main" id="{4F1E7849-387E-7C4D-941E-1B93C024EF78}"/>
              </a:ext>
            </a:extLst>
          </p:cNvPr>
          <p:cNvPicPr>
            <a:picLocks noChangeAspect="1"/>
          </p:cNvPicPr>
          <p:nvPr/>
        </p:nvPicPr>
        <p:blipFill>
          <a:blip r:embed="rId3"/>
          <a:stretch>
            <a:fillRect/>
          </a:stretch>
        </p:blipFill>
        <p:spPr>
          <a:xfrm>
            <a:off x="6340839" y="5133109"/>
            <a:ext cx="5606321" cy="1670552"/>
          </a:xfrm>
          <a:prstGeom prst="rect">
            <a:avLst/>
          </a:prstGeom>
        </p:spPr>
      </p:pic>
    </p:spTree>
    <p:extLst>
      <p:ext uri="{BB962C8B-B14F-4D97-AF65-F5344CB8AC3E}">
        <p14:creationId xmlns:p14="http://schemas.microsoft.com/office/powerpoint/2010/main" val="1480616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95A7C-2C34-5E4A-8050-09F2D030EA8A}"/>
              </a:ext>
            </a:extLst>
          </p:cNvPr>
          <p:cNvSpPr>
            <a:spLocks noGrp="1"/>
          </p:cNvSpPr>
          <p:nvPr>
            <p:ph type="title"/>
          </p:nvPr>
        </p:nvSpPr>
        <p:spPr>
          <a:xfrm>
            <a:off x="951875" y="247650"/>
            <a:ext cx="9601200" cy="1485900"/>
          </a:xfrm>
        </p:spPr>
        <p:txBody>
          <a:bodyPr/>
          <a:lstStyle/>
          <a:p>
            <a:r>
              <a:rPr lang="en-US" dirty="0"/>
              <a:t>Freezing</a:t>
            </a:r>
          </a:p>
        </p:txBody>
      </p:sp>
      <p:sp>
        <p:nvSpPr>
          <p:cNvPr id="3" name="Content Placeholder 2">
            <a:extLst>
              <a:ext uri="{FF2B5EF4-FFF2-40B4-BE49-F238E27FC236}">
                <a16:creationId xmlns:a16="http://schemas.microsoft.com/office/drawing/2014/main" id="{FD5A3A92-FD49-494D-906A-562F9740B242}"/>
              </a:ext>
            </a:extLst>
          </p:cNvPr>
          <p:cNvSpPr>
            <a:spLocks noGrp="1"/>
          </p:cNvSpPr>
          <p:nvPr>
            <p:ph idx="1"/>
          </p:nvPr>
        </p:nvSpPr>
        <p:spPr>
          <a:xfrm>
            <a:off x="831954" y="1116767"/>
            <a:ext cx="10515600" cy="3581400"/>
          </a:xfrm>
        </p:spPr>
        <p:txBody>
          <a:bodyPr>
            <a:normAutofit lnSpcReduction="10000"/>
          </a:bodyPr>
          <a:lstStyle/>
          <a:p>
            <a:r>
              <a:rPr lang="en-US" dirty="0"/>
              <a:t>Examples of food: frozen peas, frozen mixed vegetables, frozen pizza, frozen dumplings, frozen mango, etc. </a:t>
            </a:r>
          </a:p>
          <a:p>
            <a:r>
              <a:rPr lang="en-US" dirty="0"/>
              <a:t>Freezing is another preservation process that involves lowering the temperature between -18 to -32 degrees Celsius to slow and inactivate microbial growth (does not completely destroy microbes)</a:t>
            </a:r>
          </a:p>
          <a:p>
            <a:r>
              <a:rPr lang="en-US" dirty="0"/>
              <a:t>Methods used to involve immersing the food product in ice and salt brine, however, with the advancement in technology, foods are now placed in freezers where temperatures can be monitored. Speed freezing is better for the quality of food, so smaller ice crystals form.</a:t>
            </a:r>
          </a:p>
          <a:p>
            <a:r>
              <a:rPr lang="en-US" dirty="0"/>
              <a:t>Freezing involves the following food preservation principles: </a:t>
            </a:r>
          </a:p>
          <a:p>
            <a:pPr lvl="1"/>
            <a:r>
              <a:rPr lang="en-US" b="1" dirty="0"/>
              <a:t>The control of temperature </a:t>
            </a:r>
            <a:r>
              <a:rPr lang="en-US" dirty="0"/>
              <a:t>is a crucial preservation principle because the food needs to be frozen in temperatures ranging between -18 to -32 degrees.</a:t>
            </a:r>
            <a:endParaRPr lang="en-US" b="1" dirty="0"/>
          </a:p>
        </p:txBody>
      </p:sp>
      <p:pic>
        <p:nvPicPr>
          <p:cNvPr id="6" name="Picture 5">
            <a:extLst>
              <a:ext uri="{FF2B5EF4-FFF2-40B4-BE49-F238E27FC236}">
                <a16:creationId xmlns:a16="http://schemas.microsoft.com/office/drawing/2014/main" id="{8768BD0C-C524-0648-8728-E3DAA170C415}"/>
              </a:ext>
            </a:extLst>
          </p:cNvPr>
          <p:cNvPicPr>
            <a:picLocks noChangeAspect="1"/>
          </p:cNvPicPr>
          <p:nvPr/>
        </p:nvPicPr>
        <p:blipFill>
          <a:blip r:embed="rId2"/>
          <a:stretch>
            <a:fillRect/>
          </a:stretch>
        </p:blipFill>
        <p:spPr>
          <a:xfrm>
            <a:off x="831953" y="4698166"/>
            <a:ext cx="2181069" cy="2181069"/>
          </a:xfrm>
          <a:prstGeom prst="rect">
            <a:avLst/>
          </a:prstGeom>
        </p:spPr>
      </p:pic>
      <p:pic>
        <p:nvPicPr>
          <p:cNvPr id="7" name="Picture 6">
            <a:extLst>
              <a:ext uri="{FF2B5EF4-FFF2-40B4-BE49-F238E27FC236}">
                <a16:creationId xmlns:a16="http://schemas.microsoft.com/office/drawing/2014/main" id="{83A4DA33-3389-6E4B-A322-473BF9F214F8}"/>
              </a:ext>
            </a:extLst>
          </p:cNvPr>
          <p:cNvPicPr>
            <a:picLocks noChangeAspect="1"/>
          </p:cNvPicPr>
          <p:nvPr/>
        </p:nvPicPr>
        <p:blipFill>
          <a:blip r:embed="rId2"/>
          <a:stretch>
            <a:fillRect/>
          </a:stretch>
        </p:blipFill>
        <p:spPr>
          <a:xfrm>
            <a:off x="3013022" y="4676931"/>
            <a:ext cx="2181069" cy="2181069"/>
          </a:xfrm>
          <a:prstGeom prst="rect">
            <a:avLst/>
          </a:prstGeom>
        </p:spPr>
      </p:pic>
      <p:pic>
        <p:nvPicPr>
          <p:cNvPr id="8" name="Picture 7">
            <a:extLst>
              <a:ext uri="{FF2B5EF4-FFF2-40B4-BE49-F238E27FC236}">
                <a16:creationId xmlns:a16="http://schemas.microsoft.com/office/drawing/2014/main" id="{B16A9429-4556-CC4A-94DC-B3BBB7F1C23B}"/>
              </a:ext>
            </a:extLst>
          </p:cNvPr>
          <p:cNvPicPr>
            <a:picLocks noChangeAspect="1"/>
          </p:cNvPicPr>
          <p:nvPr/>
        </p:nvPicPr>
        <p:blipFill>
          <a:blip r:embed="rId2"/>
          <a:stretch>
            <a:fillRect/>
          </a:stretch>
        </p:blipFill>
        <p:spPr>
          <a:xfrm>
            <a:off x="5171699" y="4698166"/>
            <a:ext cx="2181069" cy="2181069"/>
          </a:xfrm>
          <a:prstGeom prst="rect">
            <a:avLst/>
          </a:prstGeom>
        </p:spPr>
      </p:pic>
      <p:pic>
        <p:nvPicPr>
          <p:cNvPr id="9" name="Picture 8">
            <a:extLst>
              <a:ext uri="{FF2B5EF4-FFF2-40B4-BE49-F238E27FC236}">
                <a16:creationId xmlns:a16="http://schemas.microsoft.com/office/drawing/2014/main" id="{CF6F5E14-E15D-A341-AA0F-8B8F6D0651EA}"/>
              </a:ext>
            </a:extLst>
          </p:cNvPr>
          <p:cNvPicPr>
            <a:picLocks noChangeAspect="1"/>
          </p:cNvPicPr>
          <p:nvPr/>
        </p:nvPicPr>
        <p:blipFill>
          <a:blip r:embed="rId2"/>
          <a:stretch>
            <a:fillRect/>
          </a:stretch>
        </p:blipFill>
        <p:spPr>
          <a:xfrm>
            <a:off x="7352768" y="4698166"/>
            <a:ext cx="2181069" cy="2181069"/>
          </a:xfrm>
          <a:prstGeom prst="rect">
            <a:avLst/>
          </a:prstGeom>
        </p:spPr>
      </p:pic>
      <p:pic>
        <p:nvPicPr>
          <p:cNvPr id="10" name="Picture 9">
            <a:extLst>
              <a:ext uri="{FF2B5EF4-FFF2-40B4-BE49-F238E27FC236}">
                <a16:creationId xmlns:a16="http://schemas.microsoft.com/office/drawing/2014/main" id="{875D9F7D-6CBF-4548-B23A-3217BD5B4584}"/>
              </a:ext>
            </a:extLst>
          </p:cNvPr>
          <p:cNvPicPr>
            <a:picLocks noChangeAspect="1"/>
          </p:cNvPicPr>
          <p:nvPr/>
        </p:nvPicPr>
        <p:blipFill>
          <a:blip r:embed="rId2"/>
          <a:stretch>
            <a:fillRect/>
          </a:stretch>
        </p:blipFill>
        <p:spPr>
          <a:xfrm>
            <a:off x="9533837" y="4698166"/>
            <a:ext cx="2447148" cy="2181069"/>
          </a:xfrm>
          <a:prstGeom prst="rect">
            <a:avLst/>
          </a:prstGeom>
        </p:spPr>
      </p:pic>
    </p:spTree>
    <p:extLst>
      <p:ext uri="{BB962C8B-B14F-4D97-AF65-F5344CB8AC3E}">
        <p14:creationId xmlns:p14="http://schemas.microsoft.com/office/powerpoint/2010/main" val="1996963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683CA-27DA-7C42-A34B-950FDC1334BD}"/>
              </a:ext>
            </a:extLst>
          </p:cNvPr>
          <p:cNvSpPr>
            <a:spLocks noGrp="1"/>
          </p:cNvSpPr>
          <p:nvPr>
            <p:ph type="title"/>
          </p:nvPr>
        </p:nvSpPr>
        <p:spPr>
          <a:xfrm>
            <a:off x="846945" y="131164"/>
            <a:ext cx="9601200" cy="1485900"/>
          </a:xfrm>
        </p:spPr>
        <p:txBody>
          <a:bodyPr/>
          <a:lstStyle/>
          <a:p>
            <a:r>
              <a:rPr lang="en-US" dirty="0"/>
              <a:t>Fermenting</a:t>
            </a:r>
          </a:p>
        </p:txBody>
      </p:sp>
      <p:sp>
        <p:nvSpPr>
          <p:cNvPr id="3" name="Content Placeholder 2">
            <a:extLst>
              <a:ext uri="{FF2B5EF4-FFF2-40B4-BE49-F238E27FC236}">
                <a16:creationId xmlns:a16="http://schemas.microsoft.com/office/drawing/2014/main" id="{F43C905E-00E0-8C4D-8D86-C9DF7DFD3D07}"/>
              </a:ext>
            </a:extLst>
          </p:cNvPr>
          <p:cNvSpPr>
            <a:spLocks noGrp="1"/>
          </p:cNvSpPr>
          <p:nvPr>
            <p:ph idx="1"/>
          </p:nvPr>
        </p:nvSpPr>
        <p:spPr>
          <a:xfrm>
            <a:off x="846945" y="874114"/>
            <a:ext cx="6453265" cy="5852722"/>
          </a:xfrm>
        </p:spPr>
        <p:txBody>
          <a:bodyPr>
            <a:normAutofit/>
          </a:bodyPr>
          <a:lstStyle/>
          <a:p>
            <a:r>
              <a:rPr lang="en-US" dirty="0"/>
              <a:t>Examples of food: salami, sauerkraut, pickles, yoghurt, cheese, olives, bread, etc. </a:t>
            </a:r>
          </a:p>
          <a:p>
            <a:r>
              <a:rPr lang="en-US" dirty="0"/>
              <a:t>Fermentation is a preservation process that involves converting carbohydrates to alcohol or acids through the anaerobic (absence of air) breakdown of microorganisms such as yeast, mould, or bacteria. </a:t>
            </a:r>
          </a:p>
          <a:p>
            <a:r>
              <a:rPr lang="en-US" dirty="0"/>
              <a:t>One example of a method of fermentation is </a:t>
            </a:r>
            <a:r>
              <a:rPr lang="en-US" b="1" dirty="0"/>
              <a:t>lactic acid fermentation, </a:t>
            </a:r>
            <a:r>
              <a:rPr lang="en-US" dirty="0"/>
              <a:t>which</a:t>
            </a:r>
            <a:r>
              <a:rPr lang="en-US" b="1" dirty="0"/>
              <a:t> </a:t>
            </a:r>
            <a:r>
              <a:rPr lang="en-US" dirty="0"/>
              <a:t>lowers the pH of the food, sours the flavour, and makes the environment unfavourable for other microbes, which preserves the food. Fermenting involves the following food preservation principles: </a:t>
            </a:r>
          </a:p>
          <a:p>
            <a:pPr lvl="1"/>
            <a:r>
              <a:rPr lang="en-US" b="1" dirty="0"/>
              <a:t>The exclusion of air</a:t>
            </a:r>
            <a:r>
              <a:rPr lang="en-US" dirty="0"/>
              <a:t>, which creates the anaerobic conditions </a:t>
            </a:r>
          </a:p>
          <a:p>
            <a:pPr lvl="1"/>
            <a:r>
              <a:rPr lang="en-US" b="1" dirty="0"/>
              <a:t>Control of pH</a:t>
            </a:r>
            <a:r>
              <a:rPr lang="en-US" dirty="0"/>
              <a:t>, as the pH is lowered, ultimately giving the food product a tangy taste</a:t>
            </a:r>
            <a:endParaRPr lang="en-US" b="1" dirty="0"/>
          </a:p>
          <a:p>
            <a:endParaRPr lang="en-US" dirty="0"/>
          </a:p>
        </p:txBody>
      </p:sp>
      <p:pic>
        <p:nvPicPr>
          <p:cNvPr id="4" name="Picture 3">
            <a:extLst>
              <a:ext uri="{FF2B5EF4-FFF2-40B4-BE49-F238E27FC236}">
                <a16:creationId xmlns:a16="http://schemas.microsoft.com/office/drawing/2014/main" id="{D6B218C6-286D-3341-904B-583A95699BEA}"/>
              </a:ext>
            </a:extLst>
          </p:cNvPr>
          <p:cNvPicPr>
            <a:picLocks noChangeAspect="1"/>
          </p:cNvPicPr>
          <p:nvPr/>
        </p:nvPicPr>
        <p:blipFill>
          <a:blip r:embed="rId2"/>
          <a:stretch>
            <a:fillRect/>
          </a:stretch>
        </p:blipFill>
        <p:spPr>
          <a:xfrm>
            <a:off x="7752221" y="1829777"/>
            <a:ext cx="3962400" cy="3198446"/>
          </a:xfrm>
          <a:prstGeom prst="rect">
            <a:avLst/>
          </a:prstGeom>
        </p:spPr>
      </p:pic>
    </p:spTree>
    <p:extLst>
      <p:ext uri="{BB962C8B-B14F-4D97-AF65-F5344CB8AC3E}">
        <p14:creationId xmlns:p14="http://schemas.microsoft.com/office/powerpoint/2010/main" val="1732063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CF332-5EE6-754D-8BC4-026719925EAD}"/>
              </a:ext>
            </a:extLst>
          </p:cNvPr>
          <p:cNvSpPr>
            <a:spLocks noGrp="1"/>
          </p:cNvSpPr>
          <p:nvPr>
            <p:ph type="title"/>
          </p:nvPr>
        </p:nvSpPr>
        <p:spPr>
          <a:xfrm>
            <a:off x="1371600" y="160507"/>
            <a:ext cx="9601200" cy="1485900"/>
          </a:xfrm>
        </p:spPr>
        <p:txBody>
          <a:bodyPr/>
          <a:lstStyle/>
          <a:p>
            <a:r>
              <a:rPr lang="en-US" dirty="0"/>
              <a:t>Reasons for preserving food </a:t>
            </a:r>
          </a:p>
        </p:txBody>
      </p:sp>
      <p:sp>
        <p:nvSpPr>
          <p:cNvPr id="3" name="Content Placeholder 2">
            <a:extLst>
              <a:ext uri="{FF2B5EF4-FFF2-40B4-BE49-F238E27FC236}">
                <a16:creationId xmlns:a16="http://schemas.microsoft.com/office/drawing/2014/main" id="{D180D16C-EB13-B146-A13B-2F15CF376884}"/>
              </a:ext>
            </a:extLst>
          </p:cNvPr>
          <p:cNvSpPr>
            <a:spLocks noGrp="1"/>
          </p:cNvSpPr>
          <p:nvPr>
            <p:ph idx="1"/>
          </p:nvPr>
        </p:nvSpPr>
        <p:spPr>
          <a:xfrm>
            <a:off x="1371600" y="1274324"/>
            <a:ext cx="9601200" cy="3581400"/>
          </a:xfrm>
        </p:spPr>
        <p:txBody>
          <a:bodyPr>
            <a:normAutofit/>
          </a:bodyPr>
          <a:lstStyle/>
          <a:p>
            <a:r>
              <a:rPr lang="en-US" sz="2800" dirty="0"/>
              <a:t>Safety </a:t>
            </a:r>
          </a:p>
          <a:p>
            <a:r>
              <a:rPr lang="en-US" sz="2800" dirty="0"/>
              <a:t>Acceptable form to reduce waste</a:t>
            </a:r>
          </a:p>
          <a:p>
            <a:r>
              <a:rPr lang="en-US" sz="2800" dirty="0"/>
              <a:t>Retain the nutritive value of food</a:t>
            </a:r>
          </a:p>
          <a:p>
            <a:r>
              <a:rPr lang="en-US" sz="2800" dirty="0"/>
              <a:t>Availability – make perishable foods available all year round</a:t>
            </a:r>
          </a:p>
          <a:p>
            <a:r>
              <a:rPr lang="en-US" sz="2800" dirty="0"/>
              <a:t>Economic Viability (for producers by reducing season fluctuations in availability)</a:t>
            </a:r>
          </a:p>
        </p:txBody>
      </p:sp>
    </p:spTree>
    <p:extLst>
      <p:ext uri="{BB962C8B-B14F-4D97-AF65-F5344CB8AC3E}">
        <p14:creationId xmlns:p14="http://schemas.microsoft.com/office/powerpoint/2010/main" val="29524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BE784-50BA-3044-A2C0-2E6D58FA6215}"/>
              </a:ext>
            </a:extLst>
          </p:cNvPr>
          <p:cNvSpPr>
            <a:spLocks noGrp="1"/>
          </p:cNvSpPr>
          <p:nvPr>
            <p:ph type="title"/>
          </p:nvPr>
        </p:nvSpPr>
        <p:spPr>
          <a:xfrm>
            <a:off x="1371600" y="165847"/>
            <a:ext cx="9601200" cy="1485900"/>
          </a:xfrm>
        </p:spPr>
        <p:txBody>
          <a:bodyPr/>
          <a:lstStyle/>
          <a:p>
            <a:r>
              <a:rPr lang="en-US" dirty="0"/>
              <a:t>Causes of Food Deterioration and Spoilage</a:t>
            </a:r>
          </a:p>
        </p:txBody>
      </p:sp>
      <p:sp>
        <p:nvSpPr>
          <p:cNvPr id="3" name="Content Placeholder 2">
            <a:extLst>
              <a:ext uri="{FF2B5EF4-FFF2-40B4-BE49-F238E27FC236}">
                <a16:creationId xmlns:a16="http://schemas.microsoft.com/office/drawing/2014/main" id="{61C25259-C414-E24B-A037-A8FF845E6CDE}"/>
              </a:ext>
            </a:extLst>
          </p:cNvPr>
          <p:cNvSpPr>
            <a:spLocks noGrp="1"/>
          </p:cNvSpPr>
          <p:nvPr>
            <p:ph idx="1"/>
          </p:nvPr>
        </p:nvSpPr>
        <p:spPr>
          <a:xfrm>
            <a:off x="1371600" y="1651747"/>
            <a:ext cx="9601200" cy="4812632"/>
          </a:xfrm>
        </p:spPr>
        <p:txBody>
          <a:bodyPr>
            <a:normAutofit/>
          </a:bodyPr>
          <a:lstStyle/>
          <a:p>
            <a:r>
              <a:rPr lang="en-US" dirty="0"/>
              <a:t>Environmental factors </a:t>
            </a:r>
          </a:p>
          <a:p>
            <a:pPr lvl="1"/>
            <a:r>
              <a:rPr lang="en-US" dirty="0"/>
              <a:t>Infestation</a:t>
            </a:r>
          </a:p>
          <a:p>
            <a:pPr lvl="1"/>
            <a:r>
              <a:rPr lang="en-US" dirty="0"/>
              <a:t>Oxygen </a:t>
            </a:r>
          </a:p>
          <a:p>
            <a:pPr lvl="1"/>
            <a:r>
              <a:rPr lang="en-US" dirty="0"/>
              <a:t>Light </a:t>
            </a:r>
          </a:p>
          <a:p>
            <a:pPr lvl="1"/>
            <a:r>
              <a:rPr lang="en-US" dirty="0"/>
              <a:t>Water</a:t>
            </a:r>
          </a:p>
          <a:p>
            <a:r>
              <a:rPr lang="en-US" dirty="0"/>
              <a:t>Enzymatic Activity and Microbial Activity</a:t>
            </a:r>
          </a:p>
          <a:p>
            <a:r>
              <a:rPr lang="en-US" dirty="0"/>
              <a:t>Microbial Contamination </a:t>
            </a:r>
          </a:p>
          <a:p>
            <a:pPr lvl="1"/>
            <a:r>
              <a:rPr lang="en-US" dirty="0"/>
              <a:t>Mould </a:t>
            </a:r>
          </a:p>
          <a:p>
            <a:pPr lvl="1"/>
            <a:r>
              <a:rPr lang="en-US" dirty="0"/>
              <a:t>Yeast </a:t>
            </a:r>
          </a:p>
          <a:p>
            <a:pPr lvl="1"/>
            <a:r>
              <a:rPr lang="en-US" dirty="0"/>
              <a:t>Bacteria</a:t>
            </a:r>
          </a:p>
          <a:p>
            <a:r>
              <a:rPr lang="en-US" dirty="0"/>
              <a:t>Physical Damage</a:t>
            </a:r>
          </a:p>
        </p:txBody>
      </p:sp>
      <p:pic>
        <p:nvPicPr>
          <p:cNvPr id="4" name="Picture 3"/>
          <p:cNvPicPr>
            <a:picLocks noChangeAspect="1"/>
          </p:cNvPicPr>
          <p:nvPr/>
        </p:nvPicPr>
        <p:blipFill>
          <a:blip r:embed="rId2"/>
          <a:stretch>
            <a:fillRect/>
          </a:stretch>
        </p:blipFill>
        <p:spPr>
          <a:xfrm>
            <a:off x="6669741" y="1147483"/>
            <a:ext cx="5325035" cy="5083814"/>
          </a:xfrm>
          <a:prstGeom prst="rect">
            <a:avLst/>
          </a:prstGeom>
        </p:spPr>
      </p:pic>
    </p:spTree>
    <p:extLst>
      <p:ext uri="{BB962C8B-B14F-4D97-AF65-F5344CB8AC3E}">
        <p14:creationId xmlns:p14="http://schemas.microsoft.com/office/powerpoint/2010/main" val="1219477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0223B-E210-0E42-BBF8-FC50E99AAE0F}"/>
              </a:ext>
            </a:extLst>
          </p:cNvPr>
          <p:cNvSpPr>
            <a:spLocks noGrp="1"/>
          </p:cNvSpPr>
          <p:nvPr>
            <p:ph type="title"/>
          </p:nvPr>
        </p:nvSpPr>
        <p:spPr/>
        <p:txBody>
          <a:bodyPr/>
          <a:lstStyle/>
          <a:p>
            <a:r>
              <a:rPr lang="en-US" dirty="0"/>
              <a:t>Principles behind food preservation techniques </a:t>
            </a:r>
          </a:p>
        </p:txBody>
      </p:sp>
      <p:sp>
        <p:nvSpPr>
          <p:cNvPr id="3" name="Content Placeholder 2">
            <a:extLst>
              <a:ext uri="{FF2B5EF4-FFF2-40B4-BE49-F238E27FC236}">
                <a16:creationId xmlns:a16="http://schemas.microsoft.com/office/drawing/2014/main" id="{329E834B-CDBB-D24A-BA0B-6500ADBF1958}"/>
              </a:ext>
            </a:extLst>
          </p:cNvPr>
          <p:cNvSpPr>
            <a:spLocks noGrp="1"/>
          </p:cNvSpPr>
          <p:nvPr>
            <p:ph idx="1"/>
          </p:nvPr>
        </p:nvSpPr>
        <p:spPr/>
        <p:txBody>
          <a:bodyPr>
            <a:normAutofit/>
          </a:bodyPr>
          <a:lstStyle/>
          <a:p>
            <a:r>
              <a:rPr lang="en-US" sz="3200" dirty="0"/>
              <a:t>Temperature control </a:t>
            </a:r>
          </a:p>
          <a:p>
            <a:r>
              <a:rPr lang="en-US" sz="3200" dirty="0"/>
              <a:t>Restriction of moisture</a:t>
            </a:r>
          </a:p>
          <a:p>
            <a:r>
              <a:rPr lang="en-US" sz="3200" dirty="0"/>
              <a:t>Exclusion of air </a:t>
            </a:r>
          </a:p>
          <a:p>
            <a:r>
              <a:rPr lang="en-US" sz="3200" dirty="0"/>
              <a:t>Control of pH</a:t>
            </a:r>
          </a:p>
        </p:txBody>
      </p:sp>
    </p:spTree>
    <p:extLst>
      <p:ext uri="{BB962C8B-B14F-4D97-AF65-F5344CB8AC3E}">
        <p14:creationId xmlns:p14="http://schemas.microsoft.com/office/powerpoint/2010/main" val="101786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90945"/>
            <a:ext cx="9601200" cy="1485900"/>
          </a:xfrm>
        </p:spPr>
        <p:txBody>
          <a:bodyPr/>
          <a:lstStyle/>
          <a:p>
            <a:r>
              <a:rPr lang="en-US"/>
              <a:t>Temperature Control </a:t>
            </a:r>
          </a:p>
        </p:txBody>
      </p:sp>
      <p:sp>
        <p:nvSpPr>
          <p:cNvPr id="3" name="Content Placeholder 2"/>
          <p:cNvSpPr>
            <a:spLocks noGrp="1"/>
          </p:cNvSpPr>
          <p:nvPr>
            <p:ph idx="1"/>
          </p:nvPr>
        </p:nvSpPr>
        <p:spPr>
          <a:xfrm>
            <a:off x="1371600" y="1077191"/>
            <a:ext cx="7980219" cy="2064327"/>
          </a:xfrm>
        </p:spPr>
        <p:txBody>
          <a:bodyPr>
            <a:normAutofit lnSpcReduction="10000"/>
          </a:bodyPr>
          <a:lstStyle/>
          <a:p>
            <a:pPr lvl="0"/>
            <a:r>
              <a:rPr lang="en-US" dirty="0"/>
              <a:t>Micro-organisms grow or produce toxins in specific temperature ranges, thus the appropriate high or low temperatures are used when preserving foods. </a:t>
            </a:r>
          </a:p>
          <a:p>
            <a:pPr lvl="0"/>
            <a:r>
              <a:rPr lang="en-US" dirty="0"/>
              <a:t>Above temperature of 100°C will destroy all enzymes and kill most bacteria</a:t>
            </a:r>
          </a:p>
          <a:p>
            <a:pPr lvl="0"/>
            <a:r>
              <a:rPr lang="en-US" dirty="0"/>
              <a:t>Heat also needs to be achieved at the </a:t>
            </a:r>
            <a:r>
              <a:rPr lang="en-US" b="1" dirty="0"/>
              <a:t>centre </a:t>
            </a:r>
            <a:r>
              <a:rPr lang="en-US" dirty="0"/>
              <a:t>of food</a:t>
            </a:r>
          </a:p>
          <a:p>
            <a:endParaRPr lang="en-US" dirty="0"/>
          </a:p>
        </p:txBody>
      </p:sp>
      <p:sp>
        <p:nvSpPr>
          <p:cNvPr id="4" name="Title 1"/>
          <p:cNvSpPr txBox="1">
            <a:spLocks/>
          </p:cNvSpPr>
          <p:nvPr/>
        </p:nvSpPr>
        <p:spPr>
          <a:xfrm>
            <a:off x="1371600" y="3141518"/>
            <a:ext cx="9601200" cy="848591"/>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dirty="0"/>
              <a:t>Restriction of Moisture</a:t>
            </a:r>
          </a:p>
        </p:txBody>
      </p:sp>
      <p:sp>
        <p:nvSpPr>
          <p:cNvPr id="5" name="Content Placeholder 2"/>
          <p:cNvSpPr txBox="1">
            <a:spLocks/>
          </p:cNvSpPr>
          <p:nvPr/>
        </p:nvSpPr>
        <p:spPr>
          <a:xfrm>
            <a:off x="1371601" y="3990109"/>
            <a:ext cx="6982689" cy="17907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lvl="0"/>
            <a:r>
              <a:rPr lang="en-US" dirty="0"/>
              <a:t>Enzymes and microbes need </a:t>
            </a:r>
            <a:r>
              <a:rPr lang="en-US" b="1" dirty="0"/>
              <a:t>clean</a:t>
            </a:r>
            <a:r>
              <a:rPr lang="en-US" dirty="0"/>
              <a:t> water to be active</a:t>
            </a:r>
          </a:p>
          <a:p>
            <a:pPr lvl="0"/>
            <a:r>
              <a:rPr lang="en-US" dirty="0"/>
              <a:t>By restricting the amount moisture in a food product, it slows down the process enzymatic and microbial activity </a:t>
            </a:r>
          </a:p>
          <a:p>
            <a:pPr lvl="0"/>
            <a:r>
              <a:rPr lang="en-US" dirty="0"/>
              <a:t>E.g. Through the processes of dehydration and evaporation</a:t>
            </a:r>
          </a:p>
          <a:p>
            <a:endParaRPr lang="en-US" dirty="0"/>
          </a:p>
        </p:txBody>
      </p:sp>
      <p:pic>
        <p:nvPicPr>
          <p:cNvPr id="6" name="Picture 5"/>
          <p:cNvPicPr>
            <a:picLocks noChangeAspect="1"/>
          </p:cNvPicPr>
          <p:nvPr/>
        </p:nvPicPr>
        <p:blipFill>
          <a:blip r:embed="rId2"/>
          <a:stretch>
            <a:fillRect/>
          </a:stretch>
        </p:blipFill>
        <p:spPr>
          <a:xfrm>
            <a:off x="9395691" y="290945"/>
            <a:ext cx="2387600" cy="3096491"/>
          </a:xfrm>
          <a:prstGeom prst="rect">
            <a:avLst/>
          </a:prstGeom>
        </p:spPr>
      </p:pic>
      <p:pic>
        <p:nvPicPr>
          <p:cNvPr id="7" name="Picture 6"/>
          <p:cNvPicPr>
            <a:picLocks noChangeAspect="1"/>
          </p:cNvPicPr>
          <p:nvPr/>
        </p:nvPicPr>
        <p:blipFill>
          <a:blip r:embed="rId3"/>
          <a:stretch>
            <a:fillRect/>
          </a:stretch>
        </p:blipFill>
        <p:spPr>
          <a:xfrm>
            <a:off x="8354291" y="3602182"/>
            <a:ext cx="3429000" cy="2985654"/>
          </a:xfrm>
          <a:prstGeom prst="rect">
            <a:avLst/>
          </a:prstGeom>
        </p:spPr>
      </p:pic>
    </p:spTree>
    <p:extLst>
      <p:ext uri="{BB962C8B-B14F-4D97-AF65-F5344CB8AC3E}">
        <p14:creationId xmlns:p14="http://schemas.microsoft.com/office/powerpoint/2010/main" val="625614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127"/>
            <a:ext cx="9601200" cy="1485900"/>
          </a:xfrm>
        </p:spPr>
        <p:txBody>
          <a:bodyPr/>
          <a:lstStyle/>
          <a:p>
            <a:r>
              <a:rPr lang="en-US"/>
              <a:t>Exclusion of air</a:t>
            </a:r>
          </a:p>
        </p:txBody>
      </p:sp>
      <p:sp>
        <p:nvSpPr>
          <p:cNvPr id="3" name="Content Placeholder 2"/>
          <p:cNvSpPr>
            <a:spLocks noGrp="1"/>
          </p:cNvSpPr>
          <p:nvPr>
            <p:ph idx="1"/>
          </p:nvPr>
        </p:nvSpPr>
        <p:spPr>
          <a:xfrm>
            <a:off x="1371600" y="748145"/>
            <a:ext cx="7169727" cy="1891147"/>
          </a:xfrm>
        </p:spPr>
        <p:txBody>
          <a:bodyPr>
            <a:normAutofit/>
          </a:bodyPr>
          <a:lstStyle/>
          <a:p>
            <a:pPr lvl="0"/>
            <a:r>
              <a:rPr lang="en-US" dirty="0"/>
              <a:t>Most organisms need the presence of oxygen to grow</a:t>
            </a:r>
          </a:p>
          <a:p>
            <a:pPr lvl="0"/>
            <a:r>
              <a:rPr lang="en-US" dirty="0"/>
              <a:t>Air is purposefully excluded from cans/bottles by hot filling (steam rising off product forces air out) and vacuum packaging and gas flushing (adding a gas other than oxygen to exclude air)</a:t>
            </a:r>
          </a:p>
        </p:txBody>
      </p:sp>
      <p:sp>
        <p:nvSpPr>
          <p:cNvPr id="4" name="Title 1"/>
          <p:cNvSpPr txBox="1">
            <a:spLocks/>
          </p:cNvSpPr>
          <p:nvPr/>
        </p:nvSpPr>
        <p:spPr>
          <a:xfrm>
            <a:off x="1371600" y="2639293"/>
            <a:ext cx="9601200" cy="93518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dirty="0"/>
              <a:t>Control of pH</a:t>
            </a:r>
          </a:p>
        </p:txBody>
      </p:sp>
      <p:sp>
        <p:nvSpPr>
          <p:cNvPr id="5" name="Content Placeholder 2"/>
          <p:cNvSpPr txBox="1">
            <a:spLocks/>
          </p:cNvSpPr>
          <p:nvPr/>
        </p:nvSpPr>
        <p:spPr>
          <a:xfrm>
            <a:off x="1371600" y="3574472"/>
            <a:ext cx="6961909" cy="328352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lvl="0"/>
            <a:r>
              <a:rPr lang="en-US" dirty="0"/>
              <a:t>Most microbes will not tolerate a pH of less than 4.2 </a:t>
            </a:r>
          </a:p>
          <a:p>
            <a:pPr lvl="0"/>
            <a:r>
              <a:rPr lang="en-US" dirty="0"/>
              <a:t>Adding salt or sugar to water chemically alters the water making it unavailable to microbes and enzymes (only like clean water)</a:t>
            </a:r>
          </a:p>
          <a:p>
            <a:pPr lvl="0"/>
            <a:r>
              <a:rPr lang="en-US" dirty="0"/>
              <a:t>Adding acid denatures enzymes and destroys microorganisms</a:t>
            </a:r>
          </a:p>
          <a:p>
            <a:pPr lvl="0"/>
            <a:r>
              <a:rPr lang="en-US" dirty="0"/>
              <a:t>Smoke can also slow or destroy microorganisms </a:t>
            </a:r>
          </a:p>
          <a:p>
            <a:pPr lvl="0"/>
            <a:r>
              <a:rPr lang="en-US" dirty="0"/>
              <a:t>E.g. Bacon (smoked), Tomato salsa (added acid), Jam (added sugar), Dill Pickles (added vinegar)</a:t>
            </a:r>
          </a:p>
        </p:txBody>
      </p:sp>
      <p:pic>
        <p:nvPicPr>
          <p:cNvPr id="6" name="Picture 5"/>
          <p:cNvPicPr>
            <a:picLocks noChangeAspect="1"/>
          </p:cNvPicPr>
          <p:nvPr/>
        </p:nvPicPr>
        <p:blipFill>
          <a:blip r:embed="rId2"/>
          <a:stretch>
            <a:fillRect/>
          </a:stretch>
        </p:blipFill>
        <p:spPr>
          <a:xfrm>
            <a:off x="8728364" y="31172"/>
            <a:ext cx="3463636" cy="3314701"/>
          </a:xfrm>
          <a:prstGeom prst="rect">
            <a:avLst/>
          </a:prstGeom>
        </p:spPr>
      </p:pic>
      <p:pic>
        <p:nvPicPr>
          <p:cNvPr id="7" name="Picture 6"/>
          <p:cNvPicPr>
            <a:picLocks noChangeAspect="1"/>
          </p:cNvPicPr>
          <p:nvPr/>
        </p:nvPicPr>
        <p:blipFill rotWithShape="1">
          <a:blip r:embed="rId3"/>
          <a:srcRect r="8940" b="3682"/>
          <a:stretch/>
        </p:blipFill>
        <p:spPr>
          <a:xfrm>
            <a:off x="8728364" y="3345873"/>
            <a:ext cx="3463635" cy="3512126"/>
          </a:xfrm>
          <a:prstGeom prst="rect">
            <a:avLst/>
          </a:prstGeom>
        </p:spPr>
      </p:pic>
    </p:spTree>
    <p:extLst>
      <p:ext uri="{BB962C8B-B14F-4D97-AF65-F5344CB8AC3E}">
        <p14:creationId xmlns:p14="http://schemas.microsoft.com/office/powerpoint/2010/main" val="115265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3622-93E8-F64C-A13C-0F47C166CC51}"/>
              </a:ext>
            </a:extLst>
          </p:cNvPr>
          <p:cNvSpPr>
            <a:spLocks noGrp="1"/>
          </p:cNvSpPr>
          <p:nvPr>
            <p:ph type="title"/>
          </p:nvPr>
        </p:nvSpPr>
        <p:spPr/>
        <p:txBody>
          <a:bodyPr/>
          <a:lstStyle/>
          <a:p>
            <a:r>
              <a:rPr lang="en-US" dirty="0"/>
              <a:t>Preservation Processes</a:t>
            </a:r>
          </a:p>
        </p:txBody>
      </p:sp>
      <p:sp>
        <p:nvSpPr>
          <p:cNvPr id="3" name="Content Placeholder 2">
            <a:extLst>
              <a:ext uri="{FF2B5EF4-FFF2-40B4-BE49-F238E27FC236}">
                <a16:creationId xmlns:a16="http://schemas.microsoft.com/office/drawing/2014/main" id="{4B283425-BA3B-C74E-BF51-3DDB1CD64E9C}"/>
              </a:ext>
            </a:extLst>
          </p:cNvPr>
          <p:cNvSpPr>
            <a:spLocks noGrp="1"/>
          </p:cNvSpPr>
          <p:nvPr>
            <p:ph idx="1"/>
          </p:nvPr>
        </p:nvSpPr>
        <p:spPr>
          <a:xfrm>
            <a:off x="1295400" y="1638300"/>
            <a:ext cx="9601200" cy="3581400"/>
          </a:xfrm>
        </p:spPr>
        <p:txBody>
          <a:bodyPr>
            <a:normAutofit/>
          </a:bodyPr>
          <a:lstStyle/>
          <a:p>
            <a:r>
              <a:rPr lang="en-US" sz="3200" dirty="0"/>
              <a:t>Canning</a:t>
            </a:r>
          </a:p>
          <a:p>
            <a:r>
              <a:rPr lang="en-US" sz="3200" dirty="0"/>
              <a:t>Drying</a:t>
            </a:r>
          </a:p>
          <a:p>
            <a:r>
              <a:rPr lang="en-US" sz="3200" dirty="0"/>
              <a:t>Pasteurizing</a:t>
            </a:r>
          </a:p>
          <a:p>
            <a:r>
              <a:rPr lang="en-US" sz="3200" dirty="0"/>
              <a:t>Freezing </a:t>
            </a:r>
          </a:p>
          <a:p>
            <a:r>
              <a:rPr lang="en-US" sz="3200" dirty="0"/>
              <a:t>Fermenting </a:t>
            </a:r>
          </a:p>
        </p:txBody>
      </p:sp>
    </p:spTree>
    <p:extLst>
      <p:ext uri="{BB962C8B-B14F-4D97-AF65-F5344CB8AC3E}">
        <p14:creationId xmlns:p14="http://schemas.microsoft.com/office/powerpoint/2010/main" val="2618939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12012-1447-184B-81B9-5BC8EF9A30DE}"/>
              </a:ext>
            </a:extLst>
          </p:cNvPr>
          <p:cNvSpPr>
            <a:spLocks noGrp="1"/>
          </p:cNvSpPr>
          <p:nvPr>
            <p:ph type="title"/>
          </p:nvPr>
        </p:nvSpPr>
        <p:spPr>
          <a:xfrm>
            <a:off x="846945" y="152400"/>
            <a:ext cx="9601200" cy="1485900"/>
          </a:xfrm>
        </p:spPr>
        <p:txBody>
          <a:bodyPr/>
          <a:lstStyle/>
          <a:p>
            <a:r>
              <a:rPr lang="en-US" dirty="0"/>
              <a:t>Canning</a:t>
            </a:r>
          </a:p>
        </p:txBody>
      </p:sp>
      <p:sp>
        <p:nvSpPr>
          <p:cNvPr id="3" name="Content Placeholder 2">
            <a:extLst>
              <a:ext uri="{FF2B5EF4-FFF2-40B4-BE49-F238E27FC236}">
                <a16:creationId xmlns:a16="http://schemas.microsoft.com/office/drawing/2014/main" id="{E4D5BCC7-72F3-094E-8AE7-F12EE08F04ED}"/>
              </a:ext>
            </a:extLst>
          </p:cNvPr>
          <p:cNvSpPr>
            <a:spLocks noGrp="1"/>
          </p:cNvSpPr>
          <p:nvPr>
            <p:ph idx="1"/>
          </p:nvPr>
        </p:nvSpPr>
        <p:spPr>
          <a:xfrm>
            <a:off x="846945" y="914712"/>
            <a:ext cx="6962930" cy="5790888"/>
          </a:xfrm>
        </p:spPr>
        <p:txBody>
          <a:bodyPr>
            <a:normAutofit fontScale="92500" lnSpcReduction="20000"/>
          </a:bodyPr>
          <a:lstStyle/>
          <a:p>
            <a:r>
              <a:rPr lang="en-US" dirty="0"/>
              <a:t>Examples of canned foods: pickles, jams, canned tomatoes, tuna, soups, chutney, etc.</a:t>
            </a:r>
          </a:p>
          <a:p>
            <a:r>
              <a:rPr lang="en-AU" b="1" dirty="0"/>
              <a:t>Traditional canning </a:t>
            </a:r>
            <a:r>
              <a:rPr lang="en-AU" dirty="0"/>
              <a:t>involves the cans being filled with the food product and a liquid. The air above the food is removed via steam or a vacuum chamber. The lid is placed on the can and sealed. Heating of the filled cans kills the microorganisms and must reach the CENTRE of the food. The can is then cooled quickly. </a:t>
            </a:r>
          </a:p>
          <a:p>
            <a:pPr lvl="1"/>
            <a:r>
              <a:rPr lang="en-AU" dirty="0"/>
              <a:t>Canned, cooked, cooled</a:t>
            </a:r>
          </a:p>
          <a:p>
            <a:r>
              <a:rPr lang="en-AU" b="1" dirty="0"/>
              <a:t>Aseptic canning </a:t>
            </a:r>
            <a:r>
              <a:rPr lang="en-AU" dirty="0"/>
              <a:t>is another method of canning. Instead of the can and food being heated together, the food is heated to the correct temperature then placed in a sterile can. It is then cooled.</a:t>
            </a:r>
          </a:p>
          <a:p>
            <a:pPr lvl="1"/>
            <a:r>
              <a:rPr lang="en-AU" dirty="0"/>
              <a:t>Cooked, canned, cooled</a:t>
            </a:r>
          </a:p>
          <a:p>
            <a:r>
              <a:rPr lang="en-AU" dirty="0"/>
              <a:t>Canning involves two preservation principles: </a:t>
            </a:r>
          </a:p>
          <a:p>
            <a:pPr lvl="1"/>
            <a:r>
              <a:rPr lang="en-AU" b="1" dirty="0"/>
              <a:t>The control of temperature</a:t>
            </a:r>
            <a:r>
              <a:rPr lang="en-AU" dirty="0"/>
              <a:t>, as the food is heated inside the container which destroys all microorganisms and therefore extends the shelf life of the fruit. </a:t>
            </a:r>
          </a:p>
          <a:p>
            <a:pPr lvl="1"/>
            <a:r>
              <a:rPr lang="en-AU" dirty="0"/>
              <a:t>The other principle is the </a:t>
            </a:r>
            <a:r>
              <a:rPr lang="en-AU" b="1" dirty="0"/>
              <a:t>exclusion of air </a:t>
            </a:r>
            <a:r>
              <a:rPr lang="en-AU" dirty="0"/>
              <a:t>by creating a vacuum inside the sealed container. This prevents microorganisms from reaching the food inside and minimises spoilage. </a:t>
            </a:r>
          </a:p>
          <a:p>
            <a:endParaRPr lang="en-US" dirty="0"/>
          </a:p>
        </p:txBody>
      </p:sp>
      <p:pic>
        <p:nvPicPr>
          <p:cNvPr id="4" name="Picture 3">
            <a:extLst>
              <a:ext uri="{FF2B5EF4-FFF2-40B4-BE49-F238E27FC236}">
                <a16:creationId xmlns:a16="http://schemas.microsoft.com/office/drawing/2014/main" id="{533AFB5C-87F3-5740-AF05-56B00F9CE26D}"/>
              </a:ext>
            </a:extLst>
          </p:cNvPr>
          <p:cNvPicPr>
            <a:picLocks noChangeAspect="1"/>
          </p:cNvPicPr>
          <p:nvPr/>
        </p:nvPicPr>
        <p:blipFill>
          <a:blip r:embed="rId2"/>
          <a:stretch>
            <a:fillRect/>
          </a:stretch>
        </p:blipFill>
        <p:spPr>
          <a:xfrm>
            <a:off x="7949367" y="0"/>
            <a:ext cx="4242633" cy="3641987"/>
          </a:xfrm>
          <a:prstGeom prst="rect">
            <a:avLst/>
          </a:prstGeom>
        </p:spPr>
      </p:pic>
      <p:pic>
        <p:nvPicPr>
          <p:cNvPr id="5" name="Picture 4">
            <a:extLst>
              <a:ext uri="{FF2B5EF4-FFF2-40B4-BE49-F238E27FC236}">
                <a16:creationId xmlns:a16="http://schemas.microsoft.com/office/drawing/2014/main" id="{04AC0D9C-1AAA-8B46-B570-132A4F2F6CF1}"/>
              </a:ext>
            </a:extLst>
          </p:cNvPr>
          <p:cNvPicPr>
            <a:picLocks noChangeAspect="1"/>
          </p:cNvPicPr>
          <p:nvPr/>
        </p:nvPicPr>
        <p:blipFill>
          <a:blip r:embed="rId3"/>
          <a:stretch>
            <a:fillRect/>
          </a:stretch>
        </p:blipFill>
        <p:spPr>
          <a:xfrm>
            <a:off x="7949367" y="3670299"/>
            <a:ext cx="4258590" cy="3187701"/>
          </a:xfrm>
          <a:prstGeom prst="rect">
            <a:avLst/>
          </a:prstGeom>
        </p:spPr>
      </p:pic>
    </p:spTree>
    <p:extLst>
      <p:ext uri="{BB962C8B-B14F-4D97-AF65-F5344CB8AC3E}">
        <p14:creationId xmlns:p14="http://schemas.microsoft.com/office/powerpoint/2010/main" val="2651894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4868-41A2-D749-B1B9-D1B7F2353BDF}"/>
              </a:ext>
            </a:extLst>
          </p:cNvPr>
          <p:cNvSpPr>
            <a:spLocks noGrp="1"/>
          </p:cNvSpPr>
          <p:nvPr>
            <p:ph type="title"/>
          </p:nvPr>
        </p:nvSpPr>
        <p:spPr>
          <a:xfrm>
            <a:off x="1295400" y="247650"/>
            <a:ext cx="9601200" cy="1485900"/>
          </a:xfrm>
        </p:spPr>
        <p:txBody>
          <a:bodyPr/>
          <a:lstStyle/>
          <a:p>
            <a:r>
              <a:rPr lang="en-US" dirty="0"/>
              <a:t>Drying</a:t>
            </a:r>
          </a:p>
        </p:txBody>
      </p:sp>
      <p:sp>
        <p:nvSpPr>
          <p:cNvPr id="3" name="Content Placeholder 2">
            <a:extLst>
              <a:ext uri="{FF2B5EF4-FFF2-40B4-BE49-F238E27FC236}">
                <a16:creationId xmlns:a16="http://schemas.microsoft.com/office/drawing/2014/main" id="{EBE7A02F-21B5-3C41-AC08-7D9DDCD66DBD}"/>
              </a:ext>
            </a:extLst>
          </p:cNvPr>
          <p:cNvSpPr>
            <a:spLocks noGrp="1"/>
          </p:cNvSpPr>
          <p:nvPr>
            <p:ph idx="1"/>
          </p:nvPr>
        </p:nvSpPr>
        <p:spPr>
          <a:xfrm>
            <a:off x="1295400" y="1161738"/>
            <a:ext cx="7145215" cy="4519534"/>
          </a:xfrm>
        </p:spPr>
        <p:txBody>
          <a:bodyPr/>
          <a:lstStyle/>
          <a:p>
            <a:r>
              <a:rPr lang="en-US" dirty="0"/>
              <a:t>Examples of dried foods: dried apricots, dried mango, sundried tomatoes, dried meat, dried pasta, etc. </a:t>
            </a:r>
          </a:p>
          <a:p>
            <a:r>
              <a:rPr lang="en-US" dirty="0"/>
              <a:t>Drying is a way to preserve food through the removal of water so it is not available for microbial and enzyme growth. It involves several methods of drying, including cabinet, tunnel, sun, spraying, and freeze.</a:t>
            </a:r>
          </a:p>
          <a:p>
            <a:r>
              <a:rPr lang="en-US" dirty="0"/>
              <a:t>Sun Drying is one of the oldest methods of preserving food.</a:t>
            </a:r>
          </a:p>
          <a:p>
            <a:r>
              <a:rPr lang="en-US" dirty="0"/>
              <a:t>Drying involves the following preservation principles: </a:t>
            </a:r>
          </a:p>
          <a:p>
            <a:pPr lvl="1"/>
            <a:r>
              <a:rPr lang="en-US" b="1" dirty="0"/>
              <a:t>The restriction of moisture, </a:t>
            </a:r>
            <a:r>
              <a:rPr lang="en-US" dirty="0"/>
              <a:t>which inhibits the growth of bacteria, yeasts, and mould</a:t>
            </a:r>
          </a:p>
          <a:p>
            <a:pPr lvl="1"/>
            <a:r>
              <a:rPr lang="en-US" b="1" dirty="0"/>
              <a:t>The control of temperature, </a:t>
            </a:r>
            <a:r>
              <a:rPr lang="en-US" dirty="0"/>
              <a:t>as the heat evaporates the moisture</a:t>
            </a:r>
            <a:endParaRPr lang="en-US" b="1" dirty="0"/>
          </a:p>
          <a:p>
            <a:endParaRPr lang="en-US" dirty="0"/>
          </a:p>
        </p:txBody>
      </p:sp>
      <p:pic>
        <p:nvPicPr>
          <p:cNvPr id="4" name="Picture 3">
            <a:extLst>
              <a:ext uri="{FF2B5EF4-FFF2-40B4-BE49-F238E27FC236}">
                <a16:creationId xmlns:a16="http://schemas.microsoft.com/office/drawing/2014/main" id="{D474A1A4-6C0E-E642-9438-136A5ECA3D97}"/>
              </a:ext>
            </a:extLst>
          </p:cNvPr>
          <p:cNvPicPr>
            <a:picLocks noChangeAspect="1"/>
          </p:cNvPicPr>
          <p:nvPr/>
        </p:nvPicPr>
        <p:blipFill>
          <a:blip r:embed="rId2"/>
          <a:stretch>
            <a:fillRect/>
          </a:stretch>
        </p:blipFill>
        <p:spPr>
          <a:xfrm>
            <a:off x="8962884" y="2428093"/>
            <a:ext cx="3229115" cy="2144887"/>
          </a:xfrm>
          <a:prstGeom prst="rect">
            <a:avLst/>
          </a:prstGeom>
        </p:spPr>
      </p:pic>
      <p:pic>
        <p:nvPicPr>
          <p:cNvPr id="5" name="Picture 4">
            <a:extLst>
              <a:ext uri="{FF2B5EF4-FFF2-40B4-BE49-F238E27FC236}">
                <a16:creationId xmlns:a16="http://schemas.microsoft.com/office/drawing/2014/main" id="{682ACC67-9F80-A942-9901-0FFA1C6EA813}"/>
              </a:ext>
            </a:extLst>
          </p:cNvPr>
          <p:cNvPicPr>
            <a:picLocks noChangeAspect="1"/>
          </p:cNvPicPr>
          <p:nvPr/>
        </p:nvPicPr>
        <p:blipFill>
          <a:blip r:embed="rId3"/>
          <a:stretch>
            <a:fillRect/>
          </a:stretch>
        </p:blipFill>
        <p:spPr>
          <a:xfrm>
            <a:off x="8962885" y="0"/>
            <a:ext cx="3229115" cy="2428094"/>
          </a:xfrm>
          <a:prstGeom prst="rect">
            <a:avLst/>
          </a:prstGeom>
        </p:spPr>
      </p:pic>
      <p:pic>
        <p:nvPicPr>
          <p:cNvPr id="6" name="Picture 5">
            <a:extLst>
              <a:ext uri="{FF2B5EF4-FFF2-40B4-BE49-F238E27FC236}">
                <a16:creationId xmlns:a16="http://schemas.microsoft.com/office/drawing/2014/main" id="{69D23B91-9134-CE4B-810E-6D1982E4388F}"/>
              </a:ext>
            </a:extLst>
          </p:cNvPr>
          <p:cNvPicPr>
            <a:picLocks noChangeAspect="1"/>
          </p:cNvPicPr>
          <p:nvPr/>
        </p:nvPicPr>
        <p:blipFill>
          <a:blip r:embed="rId4"/>
          <a:stretch>
            <a:fillRect/>
          </a:stretch>
        </p:blipFill>
        <p:spPr>
          <a:xfrm>
            <a:off x="8972876" y="4572980"/>
            <a:ext cx="3219123" cy="2273929"/>
          </a:xfrm>
          <a:prstGeom prst="rect">
            <a:avLst/>
          </a:prstGeom>
        </p:spPr>
      </p:pic>
    </p:spTree>
    <p:extLst>
      <p:ext uri="{BB962C8B-B14F-4D97-AF65-F5344CB8AC3E}">
        <p14:creationId xmlns:p14="http://schemas.microsoft.com/office/powerpoint/2010/main" val="133376328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112</TotalTime>
  <Words>1053</Words>
  <Application>Microsoft Macintosh PowerPoint</Application>
  <PresentationFormat>Widescreen</PresentationFormat>
  <Paragraphs>87</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Calibri</vt:lpstr>
      <vt:lpstr>Franklin Gothic Book</vt:lpstr>
      <vt:lpstr>Crop</vt:lpstr>
      <vt:lpstr>PRESERVATION</vt:lpstr>
      <vt:lpstr>Reasons for preserving food </vt:lpstr>
      <vt:lpstr>Causes of Food Deterioration and Spoilage</vt:lpstr>
      <vt:lpstr>Principles behind food preservation techniques </vt:lpstr>
      <vt:lpstr>Temperature Control </vt:lpstr>
      <vt:lpstr>Exclusion of air</vt:lpstr>
      <vt:lpstr>Preservation Processes</vt:lpstr>
      <vt:lpstr>Canning</vt:lpstr>
      <vt:lpstr>Drying</vt:lpstr>
      <vt:lpstr>Pasteurizing </vt:lpstr>
      <vt:lpstr>Freezing</vt:lpstr>
      <vt:lpstr>Fermenting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Manufacture</dc:title>
  <dc:creator>Microsoft Office User</dc:creator>
  <cp:lastModifiedBy>Peter Blake</cp:lastModifiedBy>
  <cp:revision>28</cp:revision>
  <dcterms:created xsi:type="dcterms:W3CDTF">2019-07-23T03:41:12Z</dcterms:created>
  <dcterms:modified xsi:type="dcterms:W3CDTF">2019-07-24T04:18:33Z</dcterms:modified>
</cp:coreProperties>
</file>